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73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62"/>
  </p:normalViewPr>
  <p:slideViewPr>
    <p:cSldViewPr snapToGrid="0">
      <p:cViewPr varScale="1">
        <p:scale>
          <a:sx n="100" d="100"/>
          <a:sy n="100" d="100"/>
        </p:scale>
        <p:origin x="1066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8FF18-221D-4373-B929-792A27E47568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37604-7D1B-4157-B43B-D27978551B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1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g"/><Relationship Id="rId4" Type="http://schemas.openxmlformats.org/officeDocument/2006/relationships/hyperlink" Target="https://creativecommons.org/licenses/by/4.0/deed.de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(far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60081D4-7D98-4DDC-BF24-A5F568A86CF0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3-zeilig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000" y="3591000"/>
            <a:ext cx="7740000" cy="6750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de-DE" dirty="0"/>
              <a:t>Untertitel</a:t>
            </a:r>
            <a:br>
              <a:rPr lang="de-DE" dirty="0"/>
            </a:br>
            <a:r>
              <a:rPr lang="de-DE" dirty="0"/>
              <a:t>2-zeilig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244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  <p15:guide id="3" orient="horz" pos="3015">
          <p15:clr>
            <a:srgbClr val="FBAE40"/>
          </p15:clr>
        </p15:guide>
        <p15:guide id="4" orient="horz" pos="358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egieanweisungen">
            <a:extLst>
              <a:ext uri="{FF2B5EF4-FFF2-40B4-BE49-F238E27FC236}">
                <a16:creationId xmlns:a16="http://schemas.microsoft.com/office/drawing/2014/main" id="{E563D19B-AB39-4276-B393-E65DEC17A49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3" name="Hilfslinien">
              <a:extLst>
                <a:ext uri="{FF2B5EF4-FFF2-40B4-BE49-F238E27FC236}">
                  <a16:creationId xmlns:a16="http://schemas.microsoft.com/office/drawing/2014/main" id="{6241D78C-7DFA-49BB-8500-B6EE9778DCA1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4" name="Zurücksetzen">
              <a:extLst>
                <a:ext uri="{FF2B5EF4-FFF2-40B4-BE49-F238E27FC236}">
                  <a16:creationId xmlns:a16="http://schemas.microsoft.com/office/drawing/2014/main" id="{221827CA-003E-4F19-AF31-94D8E6284405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5" name="Layoutwechsel">
              <a:extLst>
                <a:ext uri="{FF2B5EF4-FFF2-40B4-BE49-F238E27FC236}">
                  <a16:creationId xmlns:a16="http://schemas.microsoft.com/office/drawing/2014/main" id="{C1478EA8-9FEA-4B46-BDB1-09494BB46EAE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6" name="Listenebenen">
              <a:extLst>
                <a:ext uri="{FF2B5EF4-FFF2-40B4-BE49-F238E27FC236}">
                  <a16:creationId xmlns:a16="http://schemas.microsoft.com/office/drawing/2014/main" id="{E25435F0-7FDC-4329-B609-3CF4EAA23ECB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7" name="Text // Listenebene erhöhen">
                <a:extLst>
                  <a:ext uri="{FF2B5EF4-FFF2-40B4-BE49-F238E27FC236}">
                    <a16:creationId xmlns:a16="http://schemas.microsoft.com/office/drawing/2014/main" id="{4D4EA5F3-3ACA-4E04-80AC-43B0A1227186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8" name="Text // Listenebene verringern">
                <a:extLst>
                  <a:ext uri="{FF2B5EF4-FFF2-40B4-BE49-F238E27FC236}">
                    <a16:creationId xmlns:a16="http://schemas.microsoft.com/office/drawing/2014/main" id="{DC7E3A46-3DFB-4FB1-BF4D-C3E0966EDD95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9" name="Listenebenen">
                <a:extLst>
                  <a:ext uri="{FF2B5EF4-FFF2-40B4-BE49-F238E27FC236}">
                    <a16:creationId xmlns:a16="http://schemas.microsoft.com/office/drawing/2014/main" id="{6263294B-E6D6-41C3-B417-54825E7BD731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10" name="Bild // Listenebene verringern">
                <a:extLst>
                  <a:ext uri="{FF2B5EF4-FFF2-40B4-BE49-F238E27FC236}">
                    <a16:creationId xmlns:a16="http://schemas.microsoft.com/office/drawing/2014/main" id="{342980E7-A342-497B-8415-39DCC29ADE2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Bild // Listenebene erhöhen">
                <a:extLst>
                  <a:ext uri="{FF2B5EF4-FFF2-40B4-BE49-F238E27FC236}">
                    <a16:creationId xmlns:a16="http://schemas.microsoft.com/office/drawing/2014/main" id="{AD569AB7-61A7-4224-BCD9-F1CB1AFCC64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6818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58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3-zeilig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000" y="3591000"/>
            <a:ext cx="7740000" cy="6750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de-DE" dirty="0"/>
              <a:t>Untertitel</a:t>
            </a:r>
            <a:br>
              <a:rPr lang="de-DE" dirty="0"/>
            </a:br>
            <a:r>
              <a:rPr lang="de-DE" dirty="0"/>
              <a:t>2-zeilig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880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  <p15:guide id="3" orient="horz" pos="3015">
          <p15:clr>
            <a:srgbClr val="FBAE40"/>
          </p15:clr>
        </p15:guide>
        <p15:guide id="4" orient="horz" pos="35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kap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97B4849-B557-43CB-A652-5F64F04F0DD7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4-zeilig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683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kap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000" y="1890000"/>
            <a:ext cx="7740000" cy="1620000"/>
          </a:xfrm>
        </p:spPr>
        <p:txBody>
          <a:bodyPr anchor="t" anchorCtr="0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4-zeilig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">
          <p15:clr>
            <a:srgbClr val="FBAE40"/>
          </p15:clr>
        </p15:guide>
        <p15:guide id="2" orient="horz" pos="294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02000" y="1385100"/>
            <a:ext cx="7740000" cy="3429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Inhaltstext eingeben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CA2BD59-295C-4388-96B7-0E3C18A0D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0" y="329400"/>
            <a:ext cx="6183847" cy="693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14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316E868-06A9-4C82-9038-00FD8B9FF6A8}"/>
              </a:ext>
            </a:extLst>
          </p:cNvPr>
          <p:cNvSpPr/>
          <p:nvPr userDrawn="1"/>
        </p:nvSpPr>
        <p:spPr>
          <a:xfrm>
            <a:off x="0" y="1255502"/>
            <a:ext cx="9144000" cy="3584391"/>
          </a:xfrm>
          <a:prstGeom prst="rect">
            <a:avLst/>
          </a:prstGeom>
          <a:solidFill>
            <a:srgbClr val="871D3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000" y="1998000"/>
            <a:ext cx="7740000" cy="693900"/>
          </a:xfrm>
        </p:spPr>
        <p:txBody>
          <a:bodyPr anchor="t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4000" y="3078000"/>
            <a:ext cx="7740000" cy="1755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5pPr>
            <a:lvl6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6pPr>
            <a:lvl7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7pPr>
            <a:lvl8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8pPr>
            <a:lvl9pPr marL="0" indent="0">
              <a:spcBef>
                <a:spcPts val="0"/>
              </a:spcBef>
              <a:buFont typeface="Arial" panose="020B0604020202020204" pitchFamily="34" charset="0"/>
              <a:buNone/>
              <a:defRPr sz="1800">
                <a:solidFill>
                  <a:schemeClr val="accent2">
                    <a:lumMod val="40000"/>
                    <a:lumOff val="60000"/>
                  </a:schemeClr>
                </a:solidFill>
              </a:defRPr>
            </a:lvl9pPr>
          </a:lstStyle>
          <a:p>
            <a:pPr lvl="0"/>
            <a:r>
              <a:rPr lang="de-DE" dirty="0"/>
              <a:t>Text eingeben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825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10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 (Ohne Farbba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2-zeilig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  <p:grpSp>
        <p:nvGrpSpPr>
          <p:cNvPr id="9" name="Regieanweisungen">
            <a:extLst>
              <a:ext uri="{FF2B5EF4-FFF2-40B4-BE49-F238E27FC236}">
                <a16:creationId xmlns:a16="http://schemas.microsoft.com/office/drawing/2014/main" id="{3AC1F4C6-8437-46D0-A983-5B6954B4656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10" name="Hilfslinien">
              <a:extLst>
                <a:ext uri="{FF2B5EF4-FFF2-40B4-BE49-F238E27FC236}">
                  <a16:creationId xmlns:a16="http://schemas.microsoft.com/office/drawing/2014/main" id="{0A51AD8A-F3F9-4CAB-85EB-9140B7EF5BC5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11" name="Zurücksetzen">
              <a:extLst>
                <a:ext uri="{FF2B5EF4-FFF2-40B4-BE49-F238E27FC236}">
                  <a16:creationId xmlns:a16="http://schemas.microsoft.com/office/drawing/2014/main" id="{F9626EAF-B6DC-4D56-8D31-604238891D43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12" name="Layoutwechsel">
              <a:extLst>
                <a:ext uri="{FF2B5EF4-FFF2-40B4-BE49-F238E27FC236}">
                  <a16:creationId xmlns:a16="http://schemas.microsoft.com/office/drawing/2014/main" id="{DFF99E65-0911-42EB-BB04-F7DE634DFCE9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13" name="Listenebenen">
              <a:extLst>
                <a:ext uri="{FF2B5EF4-FFF2-40B4-BE49-F238E27FC236}">
                  <a16:creationId xmlns:a16="http://schemas.microsoft.com/office/drawing/2014/main" id="{D34B6090-FBFB-4280-8AB0-C1CF033F6A45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14" name="Text // Listenebene erhöhen">
                <a:extLst>
                  <a:ext uri="{FF2B5EF4-FFF2-40B4-BE49-F238E27FC236}">
                    <a16:creationId xmlns:a16="http://schemas.microsoft.com/office/drawing/2014/main" id="{B8952F3C-ED83-4DA8-BB2E-CC4AA4DC50EC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15" name="Text // Listenebene verringern">
                <a:extLst>
                  <a:ext uri="{FF2B5EF4-FFF2-40B4-BE49-F238E27FC236}">
                    <a16:creationId xmlns:a16="http://schemas.microsoft.com/office/drawing/2014/main" id="{D3A70A44-7022-4ACB-B7B1-23DD1FF3C43D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16" name="Listenebenen">
                <a:extLst>
                  <a:ext uri="{FF2B5EF4-FFF2-40B4-BE49-F238E27FC236}">
                    <a16:creationId xmlns:a16="http://schemas.microsoft.com/office/drawing/2014/main" id="{B3F64CA5-CE88-4B70-B5D7-08B19971E56F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17" name="Bild // Listenebene verringern">
                <a:extLst>
                  <a:ext uri="{FF2B5EF4-FFF2-40B4-BE49-F238E27FC236}">
                    <a16:creationId xmlns:a16="http://schemas.microsoft.com/office/drawing/2014/main" id="{066222E7-25A8-41CD-A1D1-89C59AD525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Bild // Listenebene erhöhen">
                <a:extLst>
                  <a:ext uri="{FF2B5EF4-FFF2-40B4-BE49-F238E27FC236}">
                    <a16:creationId xmlns:a16="http://schemas.microsoft.com/office/drawing/2014/main" id="{8477288F-095B-431D-86EA-10EDB5C6CE4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" name="Textfeld 14">
            <a:extLst>
              <a:ext uri="{FF2B5EF4-FFF2-40B4-BE49-F238E27FC236}">
                <a16:creationId xmlns:a16="http://schemas.microsoft.com/office/drawing/2014/main" id="{7501257E-C706-448A-B36B-CD4D9AE10B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4375" y="4920111"/>
            <a:ext cx="551338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638" dirty="0"/>
              <a:t>Die Inhalte des Dokuments – soweit nicht anders angegeben – unterliegen der Lizenz CC BY 4.0 Pädagogisches Landesinstitut Rheinland-Pfalz. </a:t>
            </a:r>
            <a:r>
              <a:rPr lang="de-DE" altLang="de-DE" sz="638" baseline="0" dirty="0">
                <a:hlinkClick r:id="rId4"/>
              </a:rPr>
              <a:t>Creative </a:t>
            </a:r>
            <a:r>
              <a:rPr lang="de-DE" altLang="de-DE" sz="638" baseline="0" dirty="0" err="1">
                <a:hlinkClick r:id="rId4"/>
              </a:rPr>
              <a:t>Commons</a:t>
            </a:r>
            <a:r>
              <a:rPr lang="de-DE" altLang="de-DE" sz="638" baseline="0" dirty="0">
                <a:hlinkClick r:id="rId4"/>
              </a:rPr>
              <a:t> Namensnennung 4.0 International</a:t>
            </a:r>
            <a:endParaRPr lang="de-DE" altLang="de-DE" sz="638" baseline="0" dirty="0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FEA424CD-853E-4C9B-9342-1EB6E74A57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80"/>
          <a:stretch/>
        </p:blipFill>
        <p:spPr>
          <a:xfrm>
            <a:off x="7001096" y="0"/>
            <a:ext cx="2149779" cy="11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6298-0625-4B63-AF12-5F9D5E5CCF7A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6C65-298C-4217-AA53-54C21B7A38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58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/4.0/deed.d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284E5441-8606-4E6C-A391-2C1230A2595E}"/>
              </a:ext>
            </a:extLst>
          </p:cNvPr>
          <p:cNvSpPr/>
          <p:nvPr userDrawn="1"/>
        </p:nvSpPr>
        <p:spPr>
          <a:xfrm>
            <a:off x="0" y="1188000"/>
            <a:ext cx="720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2830" y="329400"/>
            <a:ext cx="6183847" cy="693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30" y="1409400"/>
            <a:ext cx="7740000" cy="3429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Inhaltstext eingeben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28000" y="4918911"/>
            <a:ext cx="1036800" cy="19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5D56298-0625-4B63-AF12-5F9D5E5CCF7A}" type="datetimeFigureOut">
              <a:rPr lang="de-DE" smtClean="0"/>
              <a:pPr/>
              <a:t>26.08.2026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929317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4800" y="4918911"/>
            <a:ext cx="1159200" cy="19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Folie </a:t>
            </a:r>
            <a:fld id="{09E46C65-298C-4217-AA53-54C21B7A389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feld 14">
            <a:extLst>
              <a:ext uri="{FF2B5EF4-FFF2-40B4-BE49-F238E27FC236}">
                <a16:creationId xmlns:a16="http://schemas.microsoft.com/office/drawing/2014/main" id="{D667F4A5-6422-4B3B-A517-4F66CEA1CF5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2830" y="4920111"/>
            <a:ext cx="521745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638" dirty="0"/>
              <a:t>Die Inhalte des Dokuments – soweit nicht anders angegeben – unterliegen der Lizenz CC BY 4.0 Pädagogisches Landesinstitut Rheinland-Pfalz. </a:t>
            </a:r>
            <a:r>
              <a:rPr lang="de-DE" altLang="de-DE" sz="638" baseline="0" dirty="0">
                <a:hlinkClick r:id="rId13"/>
              </a:rPr>
              <a:t>Creative </a:t>
            </a:r>
            <a:r>
              <a:rPr lang="de-DE" altLang="de-DE" sz="638" baseline="0" dirty="0" err="1">
                <a:hlinkClick r:id="rId13"/>
              </a:rPr>
              <a:t>Commons</a:t>
            </a:r>
            <a:r>
              <a:rPr lang="de-DE" altLang="de-DE" sz="638" baseline="0" dirty="0">
                <a:hlinkClick r:id="rId13"/>
              </a:rPr>
              <a:t> Namensnennung 4.0 International</a:t>
            </a:r>
            <a:endParaRPr lang="de-DE" altLang="de-DE" sz="638" baseline="0" dirty="0">
              <a:solidFill>
                <a:srgbClr val="606060"/>
              </a:solidFill>
              <a:cs typeface="Arial" panose="020B0604020202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4C52BCB-0441-488A-B227-B00D0B932CAB}"/>
              </a:ext>
            </a:extLst>
          </p:cNvPr>
          <p:cNvSpPr/>
          <p:nvPr userDrawn="1"/>
        </p:nvSpPr>
        <p:spPr>
          <a:xfrm>
            <a:off x="690875" y="1188000"/>
            <a:ext cx="6840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grpSp>
        <p:nvGrpSpPr>
          <p:cNvPr id="13" name="Regieanweisungen">
            <a:extLst>
              <a:ext uri="{FF2B5EF4-FFF2-40B4-BE49-F238E27FC236}">
                <a16:creationId xmlns:a16="http://schemas.microsoft.com/office/drawing/2014/main" id="{C23A5DF4-0AC6-4F80-892A-EBAA3BB562D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3780001" y="-594001"/>
            <a:ext cx="16846558" cy="5278503"/>
            <a:chOff x="-1615932" y="-253680"/>
            <a:chExt cx="8198658" cy="3425161"/>
          </a:xfrm>
        </p:grpSpPr>
        <p:sp>
          <p:nvSpPr>
            <p:cNvPr id="15" name="Hilfslinien">
              <a:extLst>
                <a:ext uri="{FF2B5EF4-FFF2-40B4-BE49-F238E27FC236}">
                  <a16:creationId xmlns:a16="http://schemas.microsoft.com/office/drawing/2014/main" id="{BE3E73E8-F6E3-4FE1-9FDA-07E015143A24}"/>
                </a:ext>
              </a:extLst>
            </p:cNvPr>
            <p:cNvSpPr txBox="1"/>
            <p:nvPr userDrawn="1"/>
          </p:nvSpPr>
          <p:spPr>
            <a:xfrm rot="10800000" flipH="1" flipV="1">
              <a:off x="223669" y="-253680"/>
              <a:ext cx="4450080" cy="28032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21533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Führungslinien anzeigen: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Menü &gt; Ansicht &gt; Anzeigen &gt;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Führungslinien</a:t>
              </a:r>
              <a:r>
                <a:rPr kumimoji="0" lang="de-DE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</p:txBody>
        </p:sp>
        <p:sp>
          <p:nvSpPr>
            <p:cNvPr id="17" name="Zurücksetzen">
              <a:extLst>
                <a:ext uri="{FF2B5EF4-FFF2-40B4-BE49-F238E27FC236}">
                  <a16:creationId xmlns:a16="http://schemas.microsoft.com/office/drawing/2014/main" id="{ACA17338-FDFE-4408-A6A7-AB3001BA0C65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1046304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Zurücksetzen</a:t>
              </a:r>
            </a:p>
          </p:txBody>
        </p:sp>
        <p:sp>
          <p:nvSpPr>
            <p:cNvPr id="18" name="Layoutwechsel">
              <a:extLst>
                <a:ext uri="{FF2B5EF4-FFF2-40B4-BE49-F238E27FC236}">
                  <a16:creationId xmlns:a16="http://schemas.microsoft.com/office/drawing/2014/main" id="{ABFEB4E3-0C99-4083-B8C0-2047633419C0}"/>
                </a:ext>
              </a:extLst>
            </p:cNvPr>
            <p:cNvSpPr txBox="1"/>
            <p:nvPr userDrawn="1"/>
          </p:nvSpPr>
          <p:spPr>
            <a:xfrm rot="10800000" flipH="1" flipV="1">
              <a:off x="4830726" y="2680920"/>
              <a:ext cx="1752000" cy="49056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Wechsel des Folienlayouts </a:t>
              </a:r>
              <a:br>
                <a:rPr lang="de-DE" sz="1500" b="0" baseline="0" dirty="0">
                  <a:solidFill>
                    <a:srgbClr val="000000"/>
                  </a:solidFill>
                  <a:latin typeface="+mn-lt"/>
                </a:rPr>
              </a:br>
              <a:r>
                <a:rPr lang="de-DE" sz="1500" b="0" baseline="0" dirty="0">
                  <a:solidFill>
                    <a:srgbClr val="000000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8877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500" b="0" baseline="0" dirty="0">
                  <a:solidFill>
                    <a:srgbClr val="000000"/>
                  </a:solidFill>
                  <a:latin typeface="+mj-lt"/>
                </a:rPr>
                <a:t>Start &gt; Folien &gt; Layout</a:t>
              </a:r>
            </a:p>
          </p:txBody>
        </p:sp>
        <p:grpSp>
          <p:nvGrpSpPr>
            <p:cNvPr id="19" name="Listenebenen">
              <a:extLst>
                <a:ext uri="{FF2B5EF4-FFF2-40B4-BE49-F238E27FC236}">
                  <a16:creationId xmlns:a16="http://schemas.microsoft.com/office/drawing/2014/main" id="{E2320417-58CD-427A-96BD-AF91E94B017C}"/>
                </a:ext>
              </a:extLst>
            </p:cNvPr>
            <p:cNvGrpSpPr/>
            <p:nvPr userDrawn="1"/>
          </p:nvGrpSpPr>
          <p:grpSpPr>
            <a:xfrm>
              <a:off x="-1615932" y="1099740"/>
              <a:ext cx="1752000" cy="2071741"/>
              <a:chOff x="-1615932" y="1099740"/>
              <a:chExt cx="1752000" cy="2071741"/>
            </a:xfrm>
          </p:grpSpPr>
          <p:sp>
            <p:nvSpPr>
              <p:cNvPr id="20" name="Text // Listenebene erhöhen">
                <a:extLst>
                  <a:ext uri="{FF2B5EF4-FFF2-40B4-BE49-F238E27FC236}">
                    <a16:creationId xmlns:a16="http://schemas.microsoft.com/office/drawing/2014/main" id="{DECBABE8-9035-408F-8314-3B8A22BE0A06}"/>
                  </a:ext>
                </a:extLst>
              </p:cNvPr>
              <p:cNvSpPr txBox="1"/>
              <p:nvPr userDrawn="1"/>
            </p:nvSpPr>
            <p:spPr>
              <a:xfrm>
                <a:off x="-1615932" y="2400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erhöhen</a:t>
                </a:r>
              </a:p>
            </p:txBody>
          </p:sp>
          <p:sp>
            <p:nvSpPr>
              <p:cNvPr id="21" name="Text // Listenebene verringern">
                <a:extLst>
                  <a:ext uri="{FF2B5EF4-FFF2-40B4-BE49-F238E27FC236}">
                    <a16:creationId xmlns:a16="http://schemas.microsoft.com/office/drawing/2014/main" id="{3890185E-5F86-4017-A975-520FE0B3E3FE}"/>
                  </a:ext>
                </a:extLst>
              </p:cNvPr>
              <p:cNvSpPr txBox="1"/>
              <p:nvPr userDrawn="1"/>
            </p:nvSpPr>
            <p:spPr>
              <a:xfrm>
                <a:off x="-1615932" y="2838601"/>
                <a:ext cx="876000" cy="33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Listenebene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verringern</a:t>
                </a:r>
              </a:p>
            </p:txBody>
          </p:sp>
          <p:sp>
            <p:nvSpPr>
              <p:cNvPr id="22" name="Listenebenen">
                <a:extLst>
                  <a:ext uri="{FF2B5EF4-FFF2-40B4-BE49-F238E27FC236}">
                    <a16:creationId xmlns:a16="http://schemas.microsoft.com/office/drawing/2014/main" id="{B20F1A8D-5941-4456-BB11-F2D5B34A18E7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-1615932" y="1099740"/>
                <a:ext cx="1752000" cy="7008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r" defTabSz="18877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  <a:t>im Menü über: </a:t>
                </a:r>
                <a:br>
                  <a:rPr lang="de-DE" sz="1500" b="0" baseline="0" dirty="0">
                    <a:solidFill>
                      <a:srgbClr val="000000"/>
                    </a:solidFill>
                    <a:latin typeface="+mn-lt"/>
                  </a:rPr>
                </a:br>
                <a:r>
                  <a:rPr lang="de-DE" sz="1500" b="0" baseline="0" dirty="0">
                    <a:solidFill>
                      <a:srgbClr val="000000"/>
                    </a:solidFill>
                    <a:latin typeface="+mj-lt"/>
                  </a:rPr>
                  <a:t>Start &gt; Absatz &gt; Listenebene erhöhen/verringern</a:t>
                </a:r>
              </a:p>
            </p:txBody>
          </p:sp>
          <p:pic>
            <p:nvPicPr>
              <p:cNvPr id="23" name="Bild // Listenebene verringern">
                <a:extLst>
                  <a:ext uri="{FF2B5EF4-FFF2-40B4-BE49-F238E27FC236}">
                    <a16:creationId xmlns:a16="http://schemas.microsoft.com/office/drawing/2014/main" id="{83411CA5-0299-45B1-B51F-23614785B93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906591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Bild // Listenebene erhöhen">
                <a:extLst>
                  <a:ext uri="{FF2B5EF4-FFF2-40B4-BE49-F238E27FC236}">
                    <a16:creationId xmlns:a16="http://schemas.microsoft.com/office/drawing/2014/main" id="{29E1BAE0-243E-4306-A86F-684B129036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669852" y="2468594"/>
                <a:ext cx="525600" cy="24333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5" name="Grafik 24">
            <a:extLst>
              <a:ext uri="{FF2B5EF4-FFF2-40B4-BE49-F238E27FC236}">
                <a16:creationId xmlns:a16="http://schemas.microsoft.com/office/drawing/2014/main" id="{025664E8-4901-457B-9228-E4E8129DD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r="2380"/>
          <a:stretch/>
        </p:blipFill>
        <p:spPr>
          <a:xfrm>
            <a:off x="7001096" y="0"/>
            <a:ext cx="2149779" cy="11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0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49" rtl="0" eaLnBrk="1" latinLnBrk="0" hangingPunct="1">
        <a:lnSpc>
          <a:spcPct val="100000"/>
        </a:lnSpc>
        <a:spcBef>
          <a:spcPct val="0"/>
        </a:spcBef>
        <a:buNone/>
        <a:defRPr sz="28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49" rtl="0" eaLnBrk="1" latinLnBrk="0" hangingPunct="1">
        <a:lnSpc>
          <a:spcPct val="90000"/>
        </a:lnSpc>
        <a:spcBef>
          <a:spcPts val="1050"/>
        </a:spcBef>
        <a:buFontTx/>
        <a:buNone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685749" rtl="0" eaLnBrk="1" latinLnBrk="0" hangingPunct="1">
        <a:lnSpc>
          <a:spcPct val="90000"/>
        </a:lnSpc>
        <a:spcBef>
          <a:spcPts val="6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9981" indent="-269981" algn="l" defTabSz="685749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69981" indent="-269981" algn="l" defTabSz="685749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69981" indent="0" algn="l" defTabSz="685749" rtl="0" eaLnBrk="1" latinLnBrk="0" hangingPunct="1">
        <a:lnSpc>
          <a:spcPct val="90000"/>
        </a:lnSpc>
        <a:spcBef>
          <a:spcPts val="300"/>
        </a:spcBef>
        <a:buFontTx/>
        <a:buNone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40" userDrawn="1">
          <p15:clr>
            <a:srgbClr val="F26B43"/>
          </p15:clr>
        </p15:guide>
        <p15:guide id="2" pos="431">
          <p15:clr>
            <a:srgbClr val="F26B43"/>
          </p15:clr>
        </p15:guide>
        <p15:guide id="3" orient="horz" pos="1184">
          <p15:clr>
            <a:srgbClr val="F26B43"/>
          </p15:clr>
        </p15:guide>
        <p15:guide id="4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ildung.rlp.de/starkimnetz-eltern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AF9B9FC-5EBF-26A5-2F59-79417C44F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27" y="4259579"/>
            <a:ext cx="7781946" cy="388621"/>
          </a:xfrm>
        </p:spPr>
        <p:txBody>
          <a:bodyPr/>
          <a:lstStyle/>
          <a:p>
            <a:pPr algn="ctr"/>
            <a:r>
              <a:rPr lang="de-DE" sz="2400" dirty="0">
                <a:hlinkClick r:id="rId2"/>
              </a:rPr>
              <a:t>https://bildung.rlp.de/starkimnetz-eltern</a:t>
            </a:r>
            <a:r>
              <a:rPr lang="de-DE" sz="2400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5A9BA5-A447-9305-09B0-8949165A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Clemens hilft!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510AB1-649B-28A0-C3F8-66C507AD1FF9}"/>
              </a:ext>
            </a:extLst>
          </p:cNvPr>
          <p:cNvSpPr txBox="1"/>
          <p:nvPr/>
        </p:nvSpPr>
        <p:spPr>
          <a:xfrm>
            <a:off x="5547359" y="2622722"/>
            <a:ext cx="2915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accent1"/>
                </a:solidFill>
              </a:rPr>
              <a:t>Dieses und weitere medienpädagogische Elternangebote finden Sie unter: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945CB32-AE31-B8DB-F75B-AF61BBBA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646" y="1567111"/>
            <a:ext cx="2731038" cy="920876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02A1D0A-4F2D-26F1-B045-315FAE34853D}"/>
              </a:ext>
            </a:extLst>
          </p:cNvPr>
          <p:cNvGrpSpPr/>
          <p:nvPr/>
        </p:nvGrpSpPr>
        <p:grpSpPr>
          <a:xfrm>
            <a:off x="681027" y="1403224"/>
            <a:ext cx="4739640" cy="2666048"/>
            <a:chOff x="681027" y="1403224"/>
            <a:chExt cx="4739640" cy="266604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4A53E2E-8FA8-8F50-CB0B-045F3A892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1027" y="1403224"/>
              <a:ext cx="4739640" cy="2666048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E62FCFB7-7523-4538-64F1-19F5A9CEFEFD}"/>
                </a:ext>
              </a:extLst>
            </p:cNvPr>
            <p:cNvSpPr txBox="1"/>
            <p:nvPr/>
          </p:nvSpPr>
          <p:spPr>
            <a:xfrm>
              <a:off x="3911907" y="3841260"/>
              <a:ext cx="1508760" cy="215444"/>
            </a:xfrm>
            <a:prstGeom prst="rect">
              <a:avLst/>
            </a:prstGeom>
            <a:solidFill>
              <a:srgbClr val="000000">
                <a:alpha val="3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dirty="0">
                  <a:solidFill>
                    <a:schemeClr val="bg1">
                      <a:lumMod val="85000"/>
                    </a:schemeClr>
                  </a:solidFill>
                </a:rPr>
                <a:t>© Indigo Pictures, Pforzheim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5611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PÄDAGOGISCHES LANDESINSTITUT RHEINLAND-PFALZ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71D33"/>
      </a:accent1>
      <a:accent2>
        <a:srgbClr val="8E8E8E"/>
      </a:accent2>
      <a:accent3>
        <a:srgbClr val="871D33"/>
      </a:accent3>
      <a:accent4>
        <a:srgbClr val="8E8E8E"/>
      </a:accent4>
      <a:accent5>
        <a:srgbClr val="871D33"/>
      </a:accent5>
      <a:accent6>
        <a:srgbClr val="8E8E8E"/>
      </a:accent6>
      <a:hlink>
        <a:srgbClr val="000000"/>
      </a:hlink>
      <a:folHlink>
        <a:srgbClr val="000000"/>
      </a:folHlink>
    </a:clrScheme>
    <a:fontScheme name="PÄDAGOGISCHES LANDESINSTITUT RHEINLAND-PFAL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</Words>
  <Application>Microsoft Office PowerPoint</Application>
  <PresentationFormat>Bildschirmpräsentation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Wingdings</vt:lpstr>
      <vt:lpstr>1_Office</vt:lpstr>
      <vt:lpstr>Clemens hilft!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Stephan</dc:creator>
  <cp:lastModifiedBy>Schuhmacher, Julia (PL)</cp:lastModifiedBy>
  <cp:revision>19</cp:revision>
  <dcterms:created xsi:type="dcterms:W3CDTF">2023-02-27T12:36:15Z</dcterms:created>
  <dcterms:modified xsi:type="dcterms:W3CDTF">2026-08-26T11:26:51Z</dcterms:modified>
</cp:coreProperties>
</file>